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8" r:id="rId2"/>
    <p:sldId id="257" r:id="rId3"/>
    <p:sldId id="263" r:id="rId4"/>
    <p:sldId id="282" r:id="rId5"/>
    <p:sldId id="283" r:id="rId6"/>
    <p:sldId id="284" r:id="rId7"/>
    <p:sldId id="269" r:id="rId8"/>
    <p:sldId id="277" r:id="rId9"/>
    <p:sldId id="285" r:id="rId10"/>
    <p:sldId id="280" r:id="rId11"/>
    <p:sldId id="279" r:id="rId12"/>
  </p:sldIdLst>
  <p:sldSz cx="17337088" cy="9752013"/>
  <p:notesSz cx="6858000" cy="9144000"/>
  <p:defaultTextStyle>
    <a:defPPr>
      <a:defRPr lang="nb-NO"/>
    </a:defPPr>
    <a:lvl1pPr marL="0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1pPr>
    <a:lvl2pPr marL="546125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2pPr>
    <a:lvl3pPr marL="1092251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3pPr>
    <a:lvl4pPr marL="1638376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4pPr>
    <a:lvl5pPr marL="2184502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5pPr>
    <a:lvl6pPr marL="2730627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6pPr>
    <a:lvl7pPr marL="3276752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7pPr>
    <a:lvl8pPr marL="3822878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8pPr>
    <a:lvl9pPr marL="4369003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54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4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3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54" y="108"/>
      </p:cViewPr>
      <p:guideLst>
        <p:guide orient="horz" pos="1711"/>
        <p:guide pos="54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002D5-BA5D-4704-A279-3E357EBCBA4B}" type="datetimeFigureOut">
              <a:rPr lang="nb-NO" smtClean="0"/>
              <a:t>06.02.2019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F4E74-B6B7-46DF-811B-EF2971FB237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512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-1" y="-1"/>
            <a:ext cx="17337088" cy="97520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50" dirty="0">
              <a:solidFill>
                <a:schemeClr val="bg1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167137" y="7040445"/>
            <a:ext cx="13002816" cy="900246"/>
          </a:xfrm>
        </p:spPr>
        <p:txBody>
          <a:bodyPr anchor="b">
            <a:spAutoFit/>
          </a:bodyPr>
          <a:lstStyle>
            <a:lvl1pPr algn="ctr">
              <a:defRPr sz="65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6323290" y="8176887"/>
            <a:ext cx="4690507" cy="200055"/>
          </a:xfrm>
        </p:spPr>
        <p:txBody>
          <a:bodyPr anchor="t" anchorCtr="0"/>
          <a:lstStyle>
            <a:lvl1pPr algn="ctr">
              <a:defRPr sz="1300"/>
            </a:lvl1pPr>
          </a:lstStyle>
          <a:p>
            <a:fld id="{E8D6087A-948A-4039-9529-C9CEFCF6228F}" type="datetime4">
              <a:rPr lang="nb-NO" smtClean="0"/>
              <a:t>6. februar 2019</a:t>
            </a:fld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9427" y="2873159"/>
            <a:ext cx="4078232" cy="263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9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kk for oppmerksomhe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-1" y="-1"/>
            <a:ext cx="17337088" cy="97520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150" noProof="0" dirty="0">
              <a:solidFill>
                <a:schemeClr val="bg1"/>
              </a:solidFill>
            </a:endParaRPr>
          </a:p>
        </p:txBody>
      </p:sp>
      <p:sp>
        <p:nvSpPr>
          <p:cNvPr id="10" name="TekstSylinder 9"/>
          <p:cNvSpPr txBox="1"/>
          <p:nvPr userDrawn="1"/>
        </p:nvSpPr>
        <p:spPr>
          <a:xfrm>
            <a:off x="2167135" y="6992914"/>
            <a:ext cx="13002816" cy="1917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nb-NO" sz="6500" b="1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Takk for</a:t>
            </a:r>
            <a:br>
              <a:rPr lang="nb-NO" sz="6500" b="1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nb-NO" sz="6500" b="1" kern="1200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oppmerksomheten</a:t>
            </a:r>
          </a:p>
        </p:txBody>
      </p:sp>
      <p:sp>
        <p:nvSpPr>
          <p:cNvPr id="12" name="TekstSylinder 11"/>
          <p:cNvSpPr txBox="1"/>
          <p:nvPr userDrawn="1"/>
        </p:nvSpPr>
        <p:spPr>
          <a:xfrm>
            <a:off x="2167135" y="9354900"/>
            <a:ext cx="130028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nb-NO" sz="1000" noProof="0" dirty="0">
                <a:solidFill>
                  <a:schemeClr val="bg1"/>
                </a:solidFill>
              </a:rPr>
              <a:t>© Norges Triatlonforbund 2016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29427" y="2873159"/>
            <a:ext cx="4078232" cy="263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46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4FCD-CDB4-4D97-883D-FD58C3864E8F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932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4FCD-CDB4-4D97-883D-FD58C3864E8F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233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82895" y="5601531"/>
            <a:ext cx="14953238" cy="886268"/>
          </a:xfrm>
        </p:spPr>
        <p:txBody>
          <a:bodyPr anchor="b">
            <a:spAutoFit/>
          </a:bodyPr>
          <a:lstStyle>
            <a:lvl1pPr>
              <a:defRPr sz="6399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82895" y="6526174"/>
            <a:ext cx="14953238" cy="393954"/>
          </a:xfrm>
        </p:spPr>
        <p:txBody>
          <a:bodyPr>
            <a:spAutoFit/>
          </a:bodyPr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0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208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2811" indent="0">
              <a:buNone/>
              <a:defRPr sz="1706">
                <a:solidFill>
                  <a:schemeClr val="tx1">
                    <a:tint val="75000"/>
                  </a:schemeClr>
                </a:solidFill>
              </a:defRPr>
            </a:lvl4pPr>
            <a:lvl5pPr marL="1950415" indent="0">
              <a:buNone/>
              <a:defRPr sz="1706">
                <a:solidFill>
                  <a:schemeClr val="tx1">
                    <a:tint val="75000"/>
                  </a:schemeClr>
                </a:solidFill>
              </a:defRPr>
            </a:lvl5pPr>
            <a:lvl6pPr marL="2438019" indent="0">
              <a:buNone/>
              <a:defRPr sz="1706">
                <a:solidFill>
                  <a:schemeClr val="tx1">
                    <a:tint val="75000"/>
                  </a:schemeClr>
                </a:solidFill>
              </a:defRPr>
            </a:lvl6pPr>
            <a:lvl7pPr marL="2925623" indent="0">
              <a:buNone/>
              <a:defRPr sz="1706">
                <a:solidFill>
                  <a:schemeClr val="tx1">
                    <a:tint val="75000"/>
                  </a:schemeClr>
                </a:solidFill>
              </a:defRPr>
            </a:lvl7pPr>
            <a:lvl8pPr marL="3413227" indent="0">
              <a:buNone/>
              <a:defRPr sz="1706">
                <a:solidFill>
                  <a:schemeClr val="tx1">
                    <a:tint val="75000"/>
                  </a:schemeClr>
                </a:solidFill>
              </a:defRPr>
            </a:lvl8pPr>
            <a:lvl9pPr marL="3900830" indent="0">
              <a:buNone/>
              <a:defRPr sz="17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0EBC-2616-4B01-ADEE-16D4036E1970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8811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AC49-76B8-4BDC-BB24-16BC476C5F46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38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10" name="Plassholder for innhold 2"/>
          <p:cNvSpPr>
            <a:spLocks noGrp="1"/>
          </p:cNvSpPr>
          <p:nvPr>
            <p:ph idx="1"/>
          </p:nvPr>
        </p:nvSpPr>
        <p:spPr>
          <a:xfrm>
            <a:off x="1420934" y="3296992"/>
            <a:ext cx="6941492" cy="6211797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idx="13"/>
          </p:nvPr>
        </p:nvSpPr>
        <p:spPr>
          <a:xfrm>
            <a:off x="8974661" y="3296991"/>
            <a:ext cx="6941492" cy="6211797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734FCD-CDB4-4D97-883D-FD58C3864E8F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527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(høy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20934" y="1107410"/>
            <a:ext cx="6941492" cy="191129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20934" y="3296992"/>
            <a:ext cx="6941492" cy="6211797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3"/>
          </p:nvPr>
        </p:nvSpPr>
        <p:spPr>
          <a:xfrm>
            <a:off x="8668544" y="1033330"/>
            <a:ext cx="8347989" cy="8475459"/>
          </a:xfrm>
          <a:solidFill>
            <a:schemeClr val="accent1"/>
          </a:solidFill>
        </p:spPr>
        <p:txBody>
          <a:bodyPr tIns="1440000" anchor="t" anchorCtr="1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734FCD-CDB4-4D97-883D-FD58C3864E8F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704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(bu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20934" y="3296992"/>
            <a:ext cx="14495219" cy="1803043"/>
          </a:xfrm>
        </p:spPr>
        <p:txBody>
          <a:bodyPr/>
          <a:lstStyle/>
          <a:p>
            <a:pPr lvl="0"/>
            <a:r>
              <a:rPr lang="nb-NO"/>
              <a:t>Rediger tekststiler i malen
Andre nivå
Tredje nivå
Fjerde nivå
Femte nivå</a:t>
            </a:r>
            <a:endParaRPr lang="nb-NO" dirty="0"/>
          </a:p>
        </p:txBody>
      </p:sp>
      <p:sp>
        <p:nvSpPr>
          <p:cNvPr id="10" name="Plassholder for bilde 4"/>
          <p:cNvSpPr>
            <a:spLocks noGrp="1"/>
          </p:cNvSpPr>
          <p:nvPr>
            <p:ph type="pic" sz="quarter" idx="13"/>
          </p:nvPr>
        </p:nvSpPr>
        <p:spPr>
          <a:xfrm>
            <a:off x="320556" y="5276694"/>
            <a:ext cx="16695978" cy="4232094"/>
          </a:xfrm>
          <a:solidFill>
            <a:schemeClr val="accent1"/>
          </a:solidFill>
        </p:spPr>
        <p:txBody>
          <a:bodyPr tIns="1440000" anchor="t" anchorCtr="1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734FCD-CDB4-4D97-883D-FD58C3864E8F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9727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4"/>
          </p:nvPr>
        </p:nvSpPr>
        <p:spPr>
          <a:xfrm>
            <a:off x="320556" y="1033330"/>
            <a:ext cx="16695978" cy="8475459"/>
          </a:xfrm>
          <a:solidFill>
            <a:schemeClr val="accent1"/>
          </a:solidFill>
        </p:spPr>
        <p:txBody>
          <a:bodyPr tIns="1440000" anchor="t" anchorCtr="1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4734FCD-CDB4-4D97-883D-FD58C3864E8F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412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sides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4"/>
          </p:nvPr>
        </p:nvSpPr>
        <p:spPr>
          <a:xfrm>
            <a:off x="-1" y="-1"/>
            <a:ext cx="17337088" cy="9752013"/>
          </a:xfrm>
          <a:solidFill>
            <a:schemeClr val="accent1"/>
          </a:solidFill>
        </p:spPr>
        <p:txBody>
          <a:bodyPr tIns="1440000" anchor="t" anchorCtr="1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1420934" y="3920360"/>
            <a:ext cx="14495219" cy="191129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9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-1" y="-1"/>
            <a:ext cx="17337088" cy="97520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50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/>
          <a:srcRect t="17719" b="18283"/>
          <a:stretch/>
        </p:blipFill>
        <p:spPr>
          <a:xfrm>
            <a:off x="3983295" y="2766201"/>
            <a:ext cx="9695708" cy="3991087"/>
          </a:xfrm>
          <a:prstGeom prst="rect">
            <a:avLst/>
          </a:prstGeom>
        </p:spPr>
      </p:pic>
      <p:sp>
        <p:nvSpPr>
          <p:cNvPr id="10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8466" y="1541483"/>
            <a:ext cx="8700154" cy="1004890"/>
          </a:xfrm>
        </p:spPr>
        <p:txBody>
          <a:bodyPr>
            <a:normAutofit/>
          </a:bodyPr>
          <a:lstStyle>
            <a:lvl1pPr marL="0" indent="0" algn="ctr">
              <a:buNone/>
              <a:defRPr sz="6530">
                <a:solidFill>
                  <a:schemeClr val="bg1"/>
                </a:solidFill>
                <a:latin typeface="Canaro SemiBold" pitchFamily="50" charset="0"/>
              </a:defRPr>
            </a:lvl1pPr>
          </a:lstStyle>
          <a:p>
            <a:pPr lvl="0"/>
            <a:r>
              <a:rPr lang="en-GB" dirty="0" err="1"/>
              <a:t>Tekst</a:t>
            </a:r>
            <a:endParaRPr lang="en-GB" dirty="0"/>
          </a:p>
        </p:txBody>
      </p:sp>
      <p:sp>
        <p:nvSpPr>
          <p:cNvPr id="11" name="Plassholder f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2726335" y="6987375"/>
            <a:ext cx="5942208" cy="1004890"/>
          </a:xfrm>
        </p:spPr>
        <p:txBody>
          <a:bodyPr>
            <a:normAutofit/>
          </a:bodyPr>
          <a:lstStyle>
            <a:lvl1pPr marL="0" indent="0" algn="ctr">
              <a:buNone/>
              <a:defRPr sz="6530">
                <a:solidFill>
                  <a:schemeClr val="bg1"/>
                </a:solidFill>
                <a:latin typeface="Canaro SemiBold" pitchFamily="50" charset="0"/>
              </a:defRPr>
            </a:lvl1pPr>
          </a:lstStyle>
          <a:p>
            <a:pPr lvl="0"/>
            <a:r>
              <a:rPr lang="en-GB" dirty="0" err="1"/>
              <a:t>Tekst</a:t>
            </a:r>
            <a:endParaRPr lang="en-GB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8668543" y="6987375"/>
            <a:ext cx="5942208" cy="1004890"/>
          </a:xfrm>
        </p:spPr>
        <p:txBody>
          <a:bodyPr>
            <a:normAutofit/>
          </a:bodyPr>
          <a:lstStyle>
            <a:lvl1pPr marL="0" indent="0" algn="ctr">
              <a:buNone/>
              <a:defRPr sz="6530">
                <a:solidFill>
                  <a:schemeClr val="bg1"/>
                </a:solidFill>
                <a:latin typeface="Canaro SemiBold" pitchFamily="50" charset="0"/>
              </a:defRPr>
            </a:lvl1pPr>
          </a:lstStyle>
          <a:p>
            <a:pPr lvl="0"/>
            <a:r>
              <a:rPr lang="en-GB" dirty="0" err="1"/>
              <a:t>Tekst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39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320556" y="248431"/>
            <a:ext cx="16695977" cy="7848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50">
              <a:solidFill>
                <a:schemeClr val="bg1"/>
              </a:solidFill>
            </a:endParaRPr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420934" y="1107410"/>
            <a:ext cx="14495219" cy="1911292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420934" y="3296992"/>
            <a:ext cx="14495219" cy="621179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582047" y="569045"/>
            <a:ext cx="4690507" cy="241605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570" b="1">
                <a:solidFill>
                  <a:schemeClr val="bg1"/>
                </a:solidFill>
                <a:latin typeface="Canaro Light" panose="00000400000000000000" pitchFamily="50" charset="0"/>
              </a:defRPr>
            </a:lvl1pPr>
          </a:lstStyle>
          <a:p>
            <a:fld id="{94734FCD-CDB4-4D97-883D-FD58C3864E8F}" type="datetime4">
              <a:rPr lang="nb-NO" smtClean="0"/>
              <a:t>6. februar 2019</a:t>
            </a:fld>
            <a:r>
              <a:rPr lang="nb-NO" dirty="0"/>
              <a:t> |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6272555" y="569045"/>
            <a:ext cx="431984" cy="241605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570" b="1">
                <a:solidFill>
                  <a:schemeClr val="bg1"/>
                </a:solidFill>
              </a:defRPr>
            </a:lvl1pPr>
          </a:lstStyle>
          <a:p>
            <a:fld id="{DE8C81E8-7D7F-4F29-BF83-AFC5661147AA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8855" y="0"/>
            <a:ext cx="1091186" cy="96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0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7" r:id="rId5"/>
    <p:sldLayoutId id="2147483658" r:id="rId6"/>
    <p:sldLayoutId id="2147483659" r:id="rId7"/>
    <p:sldLayoutId id="2147483660" r:id="rId8"/>
    <p:sldLayoutId id="2147483656" r:id="rId9"/>
    <p:sldLayoutId id="2147483661" r:id="rId10"/>
    <p:sldLayoutId id="2147483654" r:id="rId11"/>
    <p:sldLayoutId id="2147483655" r:id="rId12"/>
  </p:sldLayoutIdLst>
  <p:hf hdr="0"/>
  <p:txStyles>
    <p:titleStyle>
      <a:lvl1pPr algn="l" defTabSz="975208" rtl="0" eaLnBrk="1" latinLnBrk="0" hangingPunct="1">
        <a:lnSpc>
          <a:spcPct val="90000"/>
        </a:lnSpc>
        <a:spcBef>
          <a:spcPts val="0"/>
        </a:spcBef>
        <a:buNone/>
        <a:defRPr sz="6900" b="1" kern="1200">
          <a:solidFill>
            <a:srgbClr val="DF4C20"/>
          </a:solidFill>
          <a:latin typeface="+mj-lt"/>
          <a:ea typeface="+mj-ea"/>
          <a:cs typeface="+mj-cs"/>
        </a:defRPr>
      </a:lvl1pPr>
    </p:titleStyle>
    <p:bodyStyle>
      <a:lvl1pPr marL="191970" indent="-191970" algn="l" defTabSz="975208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83940" indent="-191970" algn="l" defTabSz="975208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75910" indent="-191970" algn="l" defTabSz="975208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67880" indent="-191970" algn="l" defTabSz="975208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59850" indent="-191970" algn="l" defTabSz="975208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681821" indent="-243802" algn="l" defTabSz="975208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69425" indent="-243802" algn="l" defTabSz="975208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029" indent="-243802" algn="l" defTabSz="975208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4632" indent="-243802" algn="l" defTabSz="975208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75208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04" algn="l" defTabSz="975208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208" algn="l" defTabSz="975208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2811" algn="l" defTabSz="975208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415" algn="l" defTabSz="975208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019" algn="l" defTabSz="975208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5623" algn="l" defTabSz="975208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227" algn="l" defTabSz="975208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0830" algn="l" defTabSz="975208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Innspill til presentasjonen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Gjør det enkelt </a:t>
            </a:r>
            <a:r>
              <a:rPr lang="mr-IN" sz="2400" b="1" dirty="0"/>
              <a:t>–</a:t>
            </a:r>
            <a:r>
              <a:rPr lang="nb-NO" sz="2400" b="1" dirty="0"/>
              <a:t> 3 nivåer på sponsorpakker er nok</a:t>
            </a:r>
          </a:p>
          <a:p>
            <a:pPr marL="342900" indent="-342900">
              <a:buFont typeface="Arial" charset="0"/>
              <a:buChar char="•"/>
            </a:pPr>
            <a:endParaRPr lang="nb-NO" sz="2400" b="1" dirty="0"/>
          </a:p>
          <a:p>
            <a:pPr marL="649170" lvl="1" indent="-457200">
              <a:buFont typeface="+mj-lt"/>
              <a:buAutoNum type="arabicPeriod"/>
            </a:pPr>
            <a:r>
              <a:rPr lang="nb-NO" b="1" dirty="0"/>
              <a:t>Hovedpartner</a:t>
            </a:r>
          </a:p>
          <a:p>
            <a:pPr marL="649170" lvl="1" indent="-457200">
              <a:buFont typeface="+mj-lt"/>
              <a:buAutoNum type="arabicPeriod"/>
            </a:pPr>
            <a:endParaRPr lang="nb-NO" b="1" dirty="0"/>
          </a:p>
          <a:p>
            <a:pPr marL="649170" lvl="1" indent="-457200">
              <a:buFont typeface="+mj-lt"/>
              <a:buAutoNum type="arabicPeriod"/>
            </a:pPr>
            <a:r>
              <a:rPr lang="nb-NO" b="1" dirty="0"/>
              <a:t>Sponsor</a:t>
            </a:r>
            <a:endParaRPr lang="nb-NO" sz="1600" dirty="0"/>
          </a:p>
          <a:p>
            <a:pPr marL="726840" lvl="2" indent="-342900">
              <a:buFont typeface="+mj-lt"/>
              <a:buAutoNum type="arabicPeriod"/>
            </a:pPr>
            <a:endParaRPr lang="nb-NO" sz="1600" dirty="0"/>
          </a:p>
          <a:p>
            <a:pPr marL="649170" lvl="1" indent="-457200">
              <a:buFont typeface="+mj-lt"/>
              <a:buAutoNum type="arabicPeriod"/>
            </a:pPr>
            <a:r>
              <a:rPr lang="nb-NO" b="1" dirty="0"/>
              <a:t>Samarbeidspartner</a:t>
            </a:r>
            <a:endParaRPr lang="nb-NO" sz="1800" b="1" dirty="0"/>
          </a:p>
          <a:p>
            <a:pPr marL="191970" lvl="1" indent="0">
              <a:buNone/>
            </a:pPr>
            <a:endParaRPr lang="nb-NO" sz="1600" dirty="0"/>
          </a:p>
          <a:p>
            <a:pPr marL="383940" lvl="2" indent="0">
              <a:buNone/>
            </a:pPr>
            <a:endParaRPr lang="nb-NO" sz="1600" dirty="0"/>
          </a:p>
          <a:p>
            <a:pPr marL="191970" lvl="1" indent="0">
              <a:buNone/>
            </a:pPr>
            <a:r>
              <a:rPr lang="nb-NO" b="1" dirty="0"/>
              <a:t>Mål for dere i et samarbeid med en sponsor:</a:t>
            </a:r>
          </a:p>
          <a:p>
            <a:pPr marL="726840" lvl="2" indent="-342900">
              <a:buFont typeface="+mj-lt"/>
              <a:buAutoNum type="arabicPeriod"/>
            </a:pPr>
            <a:r>
              <a:rPr lang="nb-NO" dirty="0"/>
              <a:t>Spør hva sponsoren ønsker seg med samarbeidet/hva skal være effekten?</a:t>
            </a:r>
          </a:p>
          <a:p>
            <a:pPr marL="726840" lvl="2" indent="-342900">
              <a:buFont typeface="+mj-lt"/>
              <a:buAutoNum type="arabicPeriod"/>
            </a:pPr>
            <a:r>
              <a:rPr lang="nb-NO" dirty="0"/>
              <a:t>Involvere ansatte, involvering + engasjere</a:t>
            </a:r>
          </a:p>
          <a:p>
            <a:pPr marL="726840" lvl="2" indent="-342900">
              <a:buFont typeface="+mj-lt"/>
              <a:buAutoNum type="arabicPeriod"/>
            </a:pPr>
            <a:r>
              <a:rPr lang="nb-NO" dirty="0"/>
              <a:t>Adm. Dir. skal høre fra ansatte i lunsjen om aktiviteter som følge av avtalen</a:t>
            </a:r>
          </a:p>
          <a:p>
            <a:pPr marL="726840" lvl="2" indent="-342900">
              <a:buFont typeface="+mj-lt"/>
              <a:buAutoNum type="arabicPeriod"/>
            </a:pPr>
            <a:r>
              <a:rPr lang="nb-NO" dirty="0"/>
              <a:t>Sette spor i bedriften</a:t>
            </a:r>
          </a:p>
          <a:p>
            <a:pPr marL="726840" lvl="2" indent="-342900">
              <a:buFont typeface="+mj-lt"/>
              <a:buAutoNum type="arabicPeriod"/>
            </a:pPr>
            <a:r>
              <a:rPr lang="nb-NO" dirty="0"/>
              <a:t>Bygge opp et program som alle kan være en del av.</a:t>
            </a:r>
          </a:p>
          <a:p>
            <a:pPr marL="726840" lvl="2" indent="-342900">
              <a:buFont typeface="+mj-lt"/>
              <a:buAutoNum type="arabicPeriod"/>
            </a:pPr>
            <a:endParaRPr lang="nb-NO" dirty="0"/>
          </a:p>
          <a:p>
            <a:pPr marL="0" indent="0">
              <a:buNone/>
            </a:pPr>
            <a:endParaRPr lang="nb-NO" sz="1600" dirty="0"/>
          </a:p>
          <a:p>
            <a:pPr marL="1051211" indent="-342900">
              <a:buFont typeface="Arial" charset="0"/>
              <a:buChar char="•"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AC49-76B8-4BDC-BB24-16BC476C5F46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680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Budsjett og langsiktig strategi for å utvikle arrangementet </a:t>
            </a:r>
            <a:r>
              <a:rPr lang="nb-NO" sz="3600" dirty="0"/>
              <a:t>(eksempel)</a:t>
            </a:r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53183"/>
              </p:ext>
            </p:extLst>
          </p:nvPr>
        </p:nvGraphicFramePr>
        <p:xfrm>
          <a:off x="1420813" y="3297238"/>
          <a:ext cx="14495330" cy="3624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0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7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4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2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+mn-lt"/>
                        </a:rPr>
                        <a:t>2019</a:t>
                      </a:r>
                      <a:endParaRPr lang="nb-NO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+mn-lt"/>
                        </a:rPr>
                        <a:t>2020</a:t>
                      </a:r>
                      <a:endParaRPr lang="nb-NO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+mn-lt"/>
                        </a:rPr>
                        <a:t>2021</a:t>
                      </a:r>
                      <a:endParaRPr lang="nb-NO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+mn-lt"/>
                        </a:rPr>
                        <a:t>2022</a:t>
                      </a:r>
                      <a:endParaRPr lang="nb-NO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marL="0" marR="0" lvl="0" indent="0" algn="ctr" defTabSz="97520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Beløp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marL="0" marR="0" lvl="0" indent="0" algn="ctr" defTabSz="97520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Beløp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marL="0" marR="0" lvl="0" indent="0" algn="ctr" defTabSz="97520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Beløp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marL="0" marR="0" lvl="0" indent="0" algn="ctr" defTabSz="97520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Beløp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+mn-lt"/>
                        </a:rPr>
                        <a:t> Hovedpartner</a:t>
                      </a:r>
                      <a:endParaRPr lang="nb-NO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500´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1 000´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1 500´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2  000´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+mn-lt"/>
                        </a:rPr>
                        <a:t> Strategisk</a:t>
                      </a:r>
                      <a:r>
                        <a:rPr lang="nb-NO" sz="1400" baseline="0" dirty="0">
                          <a:effectLst/>
                          <a:latin typeface="+mn-lt"/>
                        </a:rPr>
                        <a:t> partner</a:t>
                      </a:r>
                      <a:endParaRPr lang="nb-NO" sz="1400" dirty="0">
                        <a:effectLst/>
                        <a:latin typeface="+mn-lt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300´ 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700´ 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1 000´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1 000´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Samarbeidspartner</a:t>
                      </a: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200´ 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500´ 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700´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700´</a:t>
                      </a: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816" marR="68816" marT="0" marB="0"/>
                </a:tc>
                <a:extLst>
                  <a:ext uri="{0D108BD9-81ED-4DB2-BD59-A6C34878D82A}">
                    <a16:rowId xmlns:a16="http://schemas.microsoft.com/office/drawing/2014/main" val="305317688"/>
                  </a:ext>
                </a:extLst>
              </a:tr>
            </a:tbl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BBA7-7FDB-4ED3-834F-AED27B4B0CC5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10</a:t>
            </a:fld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30" y="7510544"/>
            <a:ext cx="2137527" cy="1382160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B1458358-CEAF-474E-B2FA-7D1248E8BFC9}"/>
              </a:ext>
            </a:extLst>
          </p:cNvPr>
          <p:cNvSpPr txBox="1"/>
          <p:nvPr/>
        </p:nvSpPr>
        <p:spPr>
          <a:xfrm>
            <a:off x="5417336" y="9095678"/>
            <a:ext cx="356379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Sett inn arrangementets </a:t>
            </a:r>
          </a:p>
          <a:p>
            <a:r>
              <a:rPr lang="nb-NO" dirty="0"/>
              <a:t>logo her</a:t>
            </a:r>
          </a:p>
        </p:txBody>
      </p:sp>
    </p:spTree>
    <p:extLst>
      <p:ext uri="{BB962C8B-B14F-4D97-AF65-F5344CB8AC3E}">
        <p14:creationId xmlns:p14="http://schemas.microsoft.com/office/powerpoint/2010/main" val="130092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00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792340" y="6698812"/>
            <a:ext cx="9752410" cy="1241878"/>
          </a:xfrm>
        </p:spPr>
        <p:txBody>
          <a:bodyPr/>
          <a:lstStyle/>
          <a:p>
            <a:r>
              <a:rPr lang="nb-NO" dirty="0"/>
              <a:t>Bli med på reisen</a:t>
            </a:r>
            <a:br>
              <a:rPr lang="nb-NO" dirty="0"/>
            </a:br>
            <a:r>
              <a:rPr lang="nb-NO" sz="2400" dirty="0"/>
              <a:t>Sponsorpresentasjon mal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AE89-93DD-407C-918F-AE79C58A231A}" type="datetime4">
              <a:rPr lang="nb-NO" smtClean="0"/>
              <a:t>6. februar 2019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176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Mestring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/>
              <a:t>Fellesskap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b-NO" dirty="0"/>
              <a:t>Begeistring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01B4B27B-8836-A84B-9242-65AC53117452}"/>
              </a:ext>
            </a:extLst>
          </p:cNvPr>
          <p:cNvSpPr txBox="1"/>
          <p:nvPr/>
        </p:nvSpPr>
        <p:spPr>
          <a:xfrm rot="19757032">
            <a:off x="656709" y="1382723"/>
            <a:ext cx="3767378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Legg gjerne inn verdiene til</a:t>
            </a:r>
          </a:p>
          <a:p>
            <a:r>
              <a:rPr lang="nb-NO" dirty="0">
                <a:solidFill>
                  <a:schemeClr val="bg1"/>
                </a:solidFill>
              </a:rPr>
              <a:t>Arrangementet her</a:t>
            </a:r>
          </a:p>
        </p:txBody>
      </p:sp>
    </p:spTree>
    <p:extLst>
      <p:ext uri="{BB962C8B-B14F-4D97-AF65-F5344CB8AC3E}">
        <p14:creationId xmlns:p14="http://schemas.microsoft.com/office/powerpoint/2010/main" val="231155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87132-B38D-3043-A29A-BFAE17EF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Historien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1ADE23E-025E-8840-AA43-0AEFFC969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Beskriv historien til arrangementet</a:t>
            </a:r>
          </a:p>
          <a:p>
            <a:r>
              <a:rPr lang="nb-NO" dirty="0"/>
              <a:t>Hvordan startet det, hva var ambisjonen/bakgrunnen for å arrangere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CE2D5FD-85DC-6E4B-BE69-9F26202B6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AC49-76B8-4BDC-BB24-16BC476C5F46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2E306E4-AD2C-8141-BB20-C87C458D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76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6EF22D-3E05-AB44-983F-7AFA5CABF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934" y="1478115"/>
            <a:ext cx="14495219" cy="1911292"/>
          </a:xfrm>
        </p:spPr>
        <p:txBody>
          <a:bodyPr>
            <a:noAutofit/>
          </a:bodyPr>
          <a:lstStyle/>
          <a:p>
            <a:r>
              <a:rPr lang="nb-NO" sz="4800" dirty="0"/>
              <a:t>Her legger du inn bilder fra arrangementet. Fokus på promotering/sponsor eksponering</a:t>
            </a:r>
            <a:br>
              <a:rPr lang="nb-NO" sz="4800" dirty="0"/>
            </a:br>
            <a:r>
              <a:rPr lang="nb-NO" sz="3200" dirty="0"/>
              <a:t>(Gjerne 2 -3 sider)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33CDE7-58CA-3A4B-94B1-50783D413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1351C49-9DCD-3646-B3F5-AE8A8B6B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AC49-76B8-4BDC-BB24-16BC476C5F46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596D47A-E18D-C041-858E-D8F0AFD06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609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21DFEE-CADA-154F-A2A7-4F732583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Sponsorpakker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D34EE237-80B2-2D4C-AD03-0080D2156B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94365"/>
              </p:ext>
            </p:extLst>
          </p:nvPr>
        </p:nvGraphicFramePr>
        <p:xfrm>
          <a:off x="1420813" y="3297238"/>
          <a:ext cx="14495463" cy="1536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070">
                  <a:extLst>
                    <a:ext uri="{9D8B030D-6E8A-4147-A177-3AD203B41FA5}">
                      <a16:colId xmlns:a16="http://schemas.microsoft.com/office/drawing/2014/main" val="997508614"/>
                    </a:ext>
                  </a:extLst>
                </a:gridCol>
                <a:gridCol w="4673481">
                  <a:extLst>
                    <a:ext uri="{9D8B030D-6E8A-4147-A177-3AD203B41FA5}">
                      <a16:colId xmlns:a16="http://schemas.microsoft.com/office/drawing/2014/main" val="764876581"/>
                    </a:ext>
                  </a:extLst>
                </a:gridCol>
                <a:gridCol w="4885912">
                  <a:extLst>
                    <a:ext uri="{9D8B030D-6E8A-4147-A177-3AD203B41FA5}">
                      <a16:colId xmlns:a16="http://schemas.microsoft.com/office/drawing/2014/main" val="1613176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Sponsorat</a:t>
                      </a:r>
                    </a:p>
                  </a:txBody>
                  <a:tcPr marL="169945" marR="169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Verdi</a:t>
                      </a:r>
                    </a:p>
                  </a:txBody>
                  <a:tcPr marL="169945" marR="169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Antall</a:t>
                      </a:r>
                    </a:p>
                  </a:txBody>
                  <a:tcPr marL="169945" marR="169945"/>
                </a:tc>
                <a:extLst>
                  <a:ext uri="{0D108BD9-81ED-4DB2-BD59-A6C34878D82A}">
                    <a16:rowId xmlns:a16="http://schemas.microsoft.com/office/drawing/2014/main" val="348044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Hovedpartner</a:t>
                      </a:r>
                    </a:p>
                  </a:txBody>
                  <a:tcPr marL="169945" marR="169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100 000,-</a:t>
                      </a:r>
                    </a:p>
                  </a:txBody>
                  <a:tcPr marL="169945" marR="169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Max 1</a:t>
                      </a:r>
                    </a:p>
                  </a:txBody>
                  <a:tcPr marL="169945" marR="169945"/>
                </a:tc>
                <a:extLst>
                  <a:ext uri="{0D108BD9-81ED-4DB2-BD59-A6C34878D82A}">
                    <a16:rowId xmlns:a16="http://schemas.microsoft.com/office/drawing/2014/main" val="230713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Sponsor</a:t>
                      </a:r>
                    </a:p>
                  </a:txBody>
                  <a:tcPr marL="169945" marR="169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50 000,-</a:t>
                      </a:r>
                    </a:p>
                  </a:txBody>
                  <a:tcPr marL="169945" marR="169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Max 5</a:t>
                      </a:r>
                    </a:p>
                  </a:txBody>
                  <a:tcPr marL="169945" marR="169945"/>
                </a:tc>
                <a:extLst>
                  <a:ext uri="{0D108BD9-81ED-4DB2-BD59-A6C34878D82A}">
                    <a16:rowId xmlns:a16="http://schemas.microsoft.com/office/drawing/2014/main" val="360800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Samarbeidspartner</a:t>
                      </a:r>
                    </a:p>
                  </a:txBody>
                  <a:tcPr marL="169945" marR="169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25 000,-</a:t>
                      </a:r>
                    </a:p>
                  </a:txBody>
                  <a:tcPr marL="169945" marR="169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Så mange som mulig</a:t>
                      </a:r>
                    </a:p>
                  </a:txBody>
                  <a:tcPr marL="169945" marR="169945"/>
                </a:tc>
                <a:extLst>
                  <a:ext uri="{0D108BD9-81ED-4DB2-BD59-A6C34878D82A}">
                    <a16:rowId xmlns:a16="http://schemas.microsoft.com/office/drawing/2014/main" val="4159464114"/>
                  </a:ext>
                </a:extLst>
              </a:tr>
            </a:tbl>
          </a:graphicData>
        </a:graphic>
      </p:graphicFrame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A7C82D7-651A-0843-BF14-C771FEEE4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AC49-76B8-4BDC-BB24-16BC476C5F46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3A3A98A-C21D-CE44-9850-B9C825A4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6</a:t>
            </a:fld>
            <a:endParaRPr lang="nb-NO" dirty="0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F8E32D0-055F-1948-863B-856C92476145}"/>
              </a:ext>
            </a:extLst>
          </p:cNvPr>
          <p:cNvSpPr txBox="1"/>
          <p:nvPr/>
        </p:nvSpPr>
        <p:spPr>
          <a:xfrm>
            <a:off x="2664099" y="5404574"/>
            <a:ext cx="6941324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Kommentar:</a:t>
            </a:r>
          </a:p>
          <a:p>
            <a:r>
              <a:rPr lang="nb-NO" dirty="0"/>
              <a:t>Prisene er retningsgivende og </a:t>
            </a:r>
          </a:p>
          <a:p>
            <a:r>
              <a:rPr lang="nb-NO" dirty="0"/>
              <a:t>må tilpasses lokale forhold.</a:t>
            </a:r>
          </a:p>
          <a:p>
            <a:r>
              <a:rPr lang="nb-NO" dirty="0"/>
              <a:t>Viktig å vise «eksklusivitet» på de øverste nivåene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A96BF8B0-29E4-5440-9BF7-0AEB76CFF5DD}"/>
              </a:ext>
            </a:extLst>
          </p:cNvPr>
          <p:cNvSpPr txBox="1"/>
          <p:nvPr/>
        </p:nvSpPr>
        <p:spPr>
          <a:xfrm>
            <a:off x="9605423" y="5404574"/>
            <a:ext cx="6799041" cy="20851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800" i="1" dirty="0"/>
              <a:t>Legg inn selgende tekst her. </a:t>
            </a:r>
            <a:r>
              <a:rPr lang="nb-NO" sz="1800" i="1" dirty="0" err="1"/>
              <a:t>F.eks</a:t>
            </a:r>
            <a:r>
              <a:rPr lang="nb-NO" sz="1800" i="1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1800" i="1" dirty="0"/>
              <a:t>Bli med å utvikle «sted» som </a:t>
            </a:r>
            <a:r>
              <a:rPr lang="nb-NO" sz="1800" i="1" dirty="0" err="1"/>
              <a:t>arrangørby</a:t>
            </a:r>
            <a:r>
              <a:rPr lang="nb-NO" sz="1800" i="1" dirty="0"/>
              <a:t>/sted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1800" i="1" dirty="0"/>
              <a:t>Bygge kultur for folkehelse og bevegelse i bedriften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1800" i="1" dirty="0"/>
              <a:t>Vise dine produkter/tjenester i trase´ eller på utøverne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1800" i="1" dirty="0"/>
              <a:t>Skap en spennende og hyggelig samling/kick </a:t>
            </a:r>
            <a:r>
              <a:rPr lang="nb-NO" sz="1800" i="1" dirty="0" err="1"/>
              <a:t>off</a:t>
            </a:r>
            <a:r>
              <a:rPr lang="nb-NO" sz="1800" i="1" dirty="0"/>
              <a:t> for dine</a:t>
            </a:r>
          </a:p>
          <a:p>
            <a:r>
              <a:rPr lang="nb-NO" sz="1800" i="1" dirty="0"/>
              <a:t>      medarbeidere, kunder eller partnere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491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Sponsorpakker: </a:t>
            </a:r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910267"/>
              </p:ext>
            </p:extLst>
          </p:nvPr>
        </p:nvGraphicFramePr>
        <p:xfrm>
          <a:off x="1420813" y="3297238"/>
          <a:ext cx="14494818" cy="2030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4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50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Kategorier</a:t>
                      </a:r>
                    </a:p>
                  </a:txBody>
                  <a:tcPr marL="77005" marR="7700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+mn-lt"/>
                          <a:ea typeface="Calibri" charset="0"/>
                          <a:cs typeface="Times New Roman" charset="0"/>
                        </a:rPr>
                        <a:t>Beskrivelse av sponsorpakker - innhold</a:t>
                      </a:r>
                    </a:p>
                  </a:txBody>
                  <a:tcPr marL="77005" marR="7700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 Hovedpartner</a:t>
                      </a:r>
                      <a:endParaRPr lang="nb-NO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7005" marR="77005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Beskriv her innholdet – hva få sponsoren tilbake for å bidra økonomisk inn i arrangementet.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Eks: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6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SoMe</a:t>
                      </a:r>
                      <a:r>
                        <a:rPr lang="nb-NO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promotering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Media/annonsering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Arrangement: hva kan gjøres/ hvordan profilere/ gratis plasser/ aktiviteter før og under arrangementet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6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Muligheter for sponsor</a:t>
                      </a:r>
                    </a:p>
                  </a:txBody>
                  <a:tcPr marL="77005" marR="7700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 Sponsor</a:t>
                      </a:r>
                      <a:endParaRPr lang="nb-NO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7005" marR="77005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 Samarbeids</a:t>
                      </a:r>
                      <a:r>
                        <a:rPr lang="nb-NO" sz="1600" baseline="0" dirty="0">
                          <a:effectLst/>
                        </a:rPr>
                        <a:t>partner</a:t>
                      </a:r>
                      <a:endParaRPr lang="nb-NO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77005" marR="77005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BBA7-7FDB-4ED3-834F-AED27B4B0CC5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7</a:t>
            </a:fld>
            <a:endParaRPr lang="nb-NO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4808218" y="-304455"/>
            <a:ext cx="258200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x-none" altLang="x-none" sz="1800">
                <a:latin typeface="Arial" charset="0"/>
              </a:rPr>
              <a:t>Kommersielle mål sponsorinntekter (nivåer):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x-none" altLang="x-none" sz="1800">
              <a:latin typeface="Arial" charset="0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4017177" y="5785356"/>
            <a:ext cx="816922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Samarbeidet skal ta utgangspunkt i Arrangementets verdier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2710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Innholdspakker</a:t>
            </a:r>
            <a:r>
              <a:rPr lang="nb-NO" sz="6000" dirty="0"/>
              <a:t> </a:t>
            </a:r>
            <a:r>
              <a:rPr lang="nb-NO" sz="3100" dirty="0"/>
              <a:t>(eksempler)</a:t>
            </a:r>
          </a:p>
        </p:txBody>
      </p:sp>
      <p:graphicFrame>
        <p:nvGraphicFramePr>
          <p:cNvPr id="9" name="Plassholder for innhol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785601"/>
              </p:ext>
            </p:extLst>
          </p:nvPr>
        </p:nvGraphicFramePr>
        <p:xfrm>
          <a:off x="1420813" y="3297238"/>
          <a:ext cx="14495464" cy="4716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7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7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7">
                <a:tc>
                  <a:txBody>
                    <a:bodyPr/>
                    <a:lstStyle/>
                    <a:p>
                      <a:r>
                        <a:rPr lang="nb-NO" sz="1100" dirty="0"/>
                        <a:t>Rettighetsområde</a:t>
                      </a:r>
                    </a:p>
                  </a:txBody>
                  <a:tcPr marL="76452" marR="76452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100" dirty="0"/>
                        <a:t>Innhold</a:t>
                      </a:r>
                    </a:p>
                  </a:txBody>
                  <a:tcPr marL="76452" marR="76452" marT="34291" marB="342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1082">
                <a:tc>
                  <a:txBody>
                    <a:bodyPr/>
                    <a:lstStyle/>
                    <a:p>
                      <a:pPr lvl="0"/>
                      <a:r>
                        <a:rPr lang="nb-NO" sz="1100" b="1" dirty="0"/>
                        <a:t>Kommunikasjonsplattform og </a:t>
                      </a:r>
                      <a:r>
                        <a:rPr lang="nb-NO" sz="1100" b="1" dirty="0" err="1"/>
                        <a:t>content</a:t>
                      </a:r>
                      <a:r>
                        <a:rPr lang="nb-NO" sz="1100" b="1" dirty="0"/>
                        <a:t> </a:t>
                      </a:r>
                      <a:r>
                        <a:rPr lang="nb-NO" sz="1100" b="1" dirty="0" err="1"/>
                        <a:t>marketing</a:t>
                      </a:r>
                      <a:endParaRPr lang="nb-NO" sz="1100" b="1" dirty="0"/>
                    </a:p>
                  </a:txBody>
                  <a:tcPr marL="76452" marR="76452" marT="34291" marB="3429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Sosiale medier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Nyhetsbrev 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Bekledning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Representasjon/foredrag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Materiell</a:t>
                      </a:r>
                      <a:r>
                        <a:rPr lang="nb-NO" sz="1100" baseline="0" dirty="0"/>
                        <a:t> ute i klubb/arrangement</a:t>
                      </a:r>
                      <a:endParaRPr lang="nb-NO" sz="1100" dirty="0"/>
                    </a:p>
                  </a:txBody>
                  <a:tcPr marL="76452" marR="76452" marT="34291" marB="342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382">
                <a:tc>
                  <a:txBody>
                    <a:bodyPr/>
                    <a:lstStyle/>
                    <a:p>
                      <a:pPr marL="0" marR="0" lvl="0" indent="0" algn="l" defTabSz="975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/>
                        <a:t>Utøvere</a:t>
                      </a:r>
                    </a:p>
                  </a:txBody>
                  <a:tcPr marL="76452" marR="76452" marT="34291" marB="3429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Sosiale</a:t>
                      </a:r>
                      <a:r>
                        <a:rPr lang="nb-NO" sz="1100" baseline="0" dirty="0"/>
                        <a:t> medier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baseline="0" dirty="0"/>
                        <a:t>Bekledning/</a:t>
                      </a:r>
                      <a:r>
                        <a:rPr lang="nb-NO" sz="1100" baseline="0" dirty="0" err="1"/>
                        <a:t>startnummner</a:t>
                      </a:r>
                      <a:endParaRPr lang="nb-NO" sz="1100" baseline="0" dirty="0"/>
                    </a:p>
                    <a:p>
                      <a:pPr marL="285750" marR="0" indent="-285750" algn="l" defTabSz="975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nb-NO" sz="1100" dirty="0"/>
                        <a:t>Representasjon/foredrag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Bruk av produkt/eksponering</a:t>
                      </a:r>
                    </a:p>
                  </a:txBody>
                  <a:tcPr marL="76452" marR="76452" marT="34291" marB="342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7846">
                <a:tc>
                  <a:txBody>
                    <a:bodyPr/>
                    <a:lstStyle/>
                    <a:p>
                      <a:pPr marL="0" marR="0" lvl="0" indent="0" algn="l" defTabSz="975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/>
                        <a:t>Arrangement</a:t>
                      </a:r>
                    </a:p>
                  </a:txBody>
                  <a:tcPr marL="76452" marR="76452" marT="34291" marB="3429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Arena innpakning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Promotering</a:t>
                      </a:r>
                      <a:r>
                        <a:rPr lang="nb-NO" sz="1100" baseline="0" dirty="0"/>
                        <a:t> av arr. med sponsor eksponering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baseline="0" dirty="0"/>
                        <a:t>Content </a:t>
                      </a:r>
                      <a:r>
                        <a:rPr lang="nb-NO" sz="1100" baseline="0" dirty="0" err="1"/>
                        <a:t>marketing</a:t>
                      </a:r>
                      <a:endParaRPr lang="nb-NO" sz="1100" baseline="0" dirty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 err="1"/>
                        <a:t>TriLounge</a:t>
                      </a:r>
                      <a:r>
                        <a:rPr lang="nb-NO" sz="1100" dirty="0"/>
                        <a:t> rigg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Produkt</a:t>
                      </a:r>
                      <a:r>
                        <a:rPr lang="nb-NO" sz="1100" baseline="0" dirty="0"/>
                        <a:t> plassering</a:t>
                      </a:r>
                      <a:endParaRPr lang="nb-NO" sz="1100" dirty="0"/>
                    </a:p>
                  </a:txBody>
                  <a:tcPr marL="76452" marR="76452" marT="34291" marB="342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957">
                <a:tc>
                  <a:txBody>
                    <a:bodyPr/>
                    <a:lstStyle/>
                    <a:p>
                      <a:pPr marL="0" marR="0" lvl="0" indent="0" algn="l" defTabSz="975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/>
                        <a:t>Live sending/bilder</a:t>
                      </a:r>
                    </a:p>
                  </a:txBody>
                  <a:tcPr marL="76452" marR="76452" marT="34291" marB="3429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Content </a:t>
                      </a:r>
                      <a:r>
                        <a:rPr lang="nb-NO" sz="1100" dirty="0" err="1"/>
                        <a:t>marketing</a:t>
                      </a:r>
                      <a:endParaRPr lang="nb-NO" sz="1100" dirty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Produktinformasjon</a:t>
                      </a:r>
                      <a:endParaRPr lang="nb-NO" sz="1100" baseline="0" dirty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baseline="0" dirty="0"/>
                        <a:t>Program påvirkning</a:t>
                      </a:r>
                      <a:endParaRPr lang="nb-NO" sz="1100" dirty="0"/>
                    </a:p>
                  </a:txBody>
                  <a:tcPr marL="76452" marR="76452" marT="34291" marB="3429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75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/>
                        <a:t>Tri Zone på arrangement</a:t>
                      </a:r>
                    </a:p>
                  </a:txBody>
                  <a:tcPr marL="76452" marR="76452" marT="34291" marB="3429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Sponsorområde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Aktivitet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dirty="0"/>
                        <a:t>Servering</a:t>
                      </a:r>
                    </a:p>
                  </a:txBody>
                  <a:tcPr marL="76452" marR="76452" marT="34291" marB="3429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596">
                <a:tc>
                  <a:txBody>
                    <a:bodyPr/>
                    <a:lstStyle/>
                    <a:p>
                      <a:pPr marL="0" marR="0" lvl="0" indent="0" algn="l" defTabSz="975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1" dirty="0"/>
                        <a:t>For «bedrift»</a:t>
                      </a:r>
                    </a:p>
                  </a:txBody>
                  <a:tcPr marL="76452" marR="76452" marT="34291" marB="3429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nb-NO" sz="1100" b="0" dirty="0"/>
                        <a:t>Trening/Opplæringstilbud</a:t>
                      </a:r>
                      <a:br>
                        <a:rPr lang="nb-NO" sz="1100" b="0" dirty="0"/>
                      </a:br>
                      <a:r>
                        <a:rPr lang="nb-NO" sz="1100" b="0" dirty="0"/>
                        <a:t>Synliggjøre samarbeidet</a:t>
                      </a:r>
                      <a:br>
                        <a:rPr lang="nb-NO" sz="1100" b="0" dirty="0"/>
                      </a:br>
                      <a:endParaRPr lang="nb-NO" sz="1100" dirty="0"/>
                    </a:p>
                  </a:txBody>
                  <a:tcPr marL="76452" marR="76452" marT="34291" marB="3429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4FCD-CDB4-4D97-883D-FD58C3864E8F}" type="datetime4">
              <a:rPr lang="nb-NO" smtClean="0"/>
              <a:t>6. februar 2019</a:t>
            </a:fld>
            <a:r>
              <a:rPr lang="nb-NO" dirty="0"/>
              <a:t> |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5853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B99A17-3359-3545-8870-4BBC28F2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934" y="1861180"/>
            <a:ext cx="14495219" cy="1911292"/>
          </a:xfrm>
        </p:spPr>
        <p:txBody>
          <a:bodyPr>
            <a:normAutofit/>
          </a:bodyPr>
          <a:lstStyle/>
          <a:p>
            <a:r>
              <a:rPr lang="nb-NO" dirty="0"/>
              <a:t>Sponsoraktiviteter</a:t>
            </a:r>
            <a:br>
              <a:rPr lang="nb-NO" dirty="0"/>
            </a:br>
            <a:r>
              <a:rPr lang="nb-NO" sz="2800" dirty="0"/>
              <a:t>(legg inn en aktivitetskalender som viser hva slags aktiviteter dere har ila året og under arrangementet som kan være av interesse for en sponsor)</a:t>
            </a:r>
            <a:endParaRPr lang="nb-NO" dirty="0"/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1775086E-366D-E54B-9B5D-07252C094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063911"/>
              </p:ext>
            </p:extLst>
          </p:nvPr>
        </p:nvGraphicFramePr>
        <p:xfrm>
          <a:off x="1420813" y="4051008"/>
          <a:ext cx="14495464" cy="1536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3866">
                  <a:extLst>
                    <a:ext uri="{9D8B030D-6E8A-4147-A177-3AD203B41FA5}">
                      <a16:colId xmlns:a16="http://schemas.microsoft.com/office/drawing/2014/main" val="892209685"/>
                    </a:ext>
                  </a:extLst>
                </a:gridCol>
                <a:gridCol w="3623866">
                  <a:extLst>
                    <a:ext uri="{9D8B030D-6E8A-4147-A177-3AD203B41FA5}">
                      <a16:colId xmlns:a16="http://schemas.microsoft.com/office/drawing/2014/main" val="3289926365"/>
                    </a:ext>
                  </a:extLst>
                </a:gridCol>
                <a:gridCol w="3623866">
                  <a:extLst>
                    <a:ext uri="{9D8B030D-6E8A-4147-A177-3AD203B41FA5}">
                      <a16:colId xmlns:a16="http://schemas.microsoft.com/office/drawing/2014/main" val="1589355336"/>
                    </a:ext>
                  </a:extLst>
                </a:gridCol>
                <a:gridCol w="3623866">
                  <a:extLst>
                    <a:ext uri="{9D8B030D-6E8A-4147-A177-3AD203B41FA5}">
                      <a16:colId xmlns:a16="http://schemas.microsoft.com/office/drawing/2014/main" val="1473176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Aktivitet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Hva gjøres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Tidsrom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Ansvarlig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809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544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043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68103"/>
                  </a:ext>
                </a:extLst>
              </a:tr>
            </a:tbl>
          </a:graphicData>
        </a:graphic>
      </p:graphicFrame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BB991F1-D778-D747-9DFF-CC614FC3B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AC49-76B8-4BDC-BB24-16BC476C5F46}" type="datetime4">
              <a:rPr lang="nb-NO" smtClean="0"/>
              <a:t>6. februar 2019</a:t>
            </a:fld>
            <a:r>
              <a:rPr lang="nb-NO"/>
              <a:t> |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822CEEB-A9E6-7544-9924-8C0A0570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81E8-7D7F-4F29-BF83-AFC5661147AA}" type="slidenum">
              <a:rPr lang="nb-NO" smtClean="0"/>
              <a:pPr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32213200"/>
      </p:ext>
    </p:extLst>
  </p:cSld>
  <p:clrMapOvr>
    <a:masterClrMapping/>
  </p:clrMapOvr>
</p:sld>
</file>

<file path=ppt/theme/theme1.xml><?xml version="1.0" encoding="utf-8"?>
<a:theme xmlns:a="http://schemas.openxmlformats.org/drawingml/2006/main" name="Norges Triatlonforbund">
  <a:themeElements>
    <a:clrScheme name="NTF">
      <a:dk1>
        <a:sysClr val="windowText" lastClr="000000"/>
      </a:dk1>
      <a:lt1>
        <a:sysClr val="window" lastClr="FFFFFF"/>
      </a:lt1>
      <a:dk2>
        <a:srgbClr val="3F3F3F"/>
      </a:dk2>
      <a:lt2>
        <a:srgbClr val="BFBFBF"/>
      </a:lt2>
      <a:accent1>
        <a:srgbClr val="262C2E"/>
      </a:accent1>
      <a:accent2>
        <a:srgbClr val="6D7579"/>
      </a:accent2>
      <a:accent3>
        <a:srgbClr val="007995"/>
      </a:accent3>
      <a:accent4>
        <a:srgbClr val="F08334"/>
      </a:accent4>
      <a:accent5>
        <a:srgbClr val="68A141"/>
      </a:accent5>
      <a:accent6>
        <a:srgbClr val="AD1F1F"/>
      </a:accent6>
      <a:hlink>
        <a:srgbClr val="000000"/>
      </a:hlink>
      <a:folHlink>
        <a:srgbClr val="000000"/>
      </a:folHlink>
    </a:clrScheme>
    <a:fontScheme name="NTF">
      <a:majorFont>
        <a:latin typeface="Canaro Book"/>
        <a:ea typeface=""/>
        <a:cs typeface=""/>
      </a:majorFont>
      <a:minorFont>
        <a:latin typeface="Canaro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sjon2" id="{F1458864-8080-4BC0-85A6-FF04C06717BB}" vid="{015FD614-7089-459E-8B85-178BD9B78B4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Norges Triatlonforbund</Template>
  <TotalTime>370</TotalTime>
  <Words>468</Words>
  <Application>Microsoft Office PowerPoint</Application>
  <PresentationFormat>Egendefinert</PresentationFormat>
  <Paragraphs>143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8" baseType="lpstr">
      <vt:lpstr>Arial</vt:lpstr>
      <vt:lpstr>Calibri</vt:lpstr>
      <vt:lpstr>Canaro Book</vt:lpstr>
      <vt:lpstr>Canaro Light</vt:lpstr>
      <vt:lpstr>Canaro SemiBold</vt:lpstr>
      <vt:lpstr>Times New Roman</vt:lpstr>
      <vt:lpstr>Norges Triatlonforbund</vt:lpstr>
      <vt:lpstr>Innspill til presentasjonen</vt:lpstr>
      <vt:lpstr>Bli med på reisen Sponsorpresentasjon mal</vt:lpstr>
      <vt:lpstr>PowerPoint-presentasjon</vt:lpstr>
      <vt:lpstr>Historien</vt:lpstr>
      <vt:lpstr>Her legger du inn bilder fra arrangementet. Fokus på promotering/sponsor eksponering (Gjerne 2 -3 sider)</vt:lpstr>
      <vt:lpstr>Sponsorpakker</vt:lpstr>
      <vt:lpstr>Sponsorpakker: </vt:lpstr>
      <vt:lpstr>Innholdspakker (eksempler)</vt:lpstr>
      <vt:lpstr>Sponsoraktiviteter (legg inn en aktivitetskalender som viser hva slags aktiviteter dere har ila året og under arrangementet som kan være av interesse for en sponsor)</vt:lpstr>
      <vt:lpstr>Budsjett og langsiktig strategi for å utvikle arrangementet (eksempel)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 med på reisen Sponsorpresentasjon mal</dc:title>
  <dc:creator>Pedersen, Frank</dc:creator>
  <cp:lastModifiedBy>Bjørnstad-Northern, Gabrielle</cp:lastModifiedBy>
  <cp:revision>13</cp:revision>
  <dcterms:created xsi:type="dcterms:W3CDTF">2019-02-04T08:14:18Z</dcterms:created>
  <dcterms:modified xsi:type="dcterms:W3CDTF">2019-02-06T07:46:41Z</dcterms:modified>
</cp:coreProperties>
</file>